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"/>
  </p:notesMasterIdLst>
  <p:sldIdLst>
    <p:sldId id="279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9"/>
    <a:srgbClr val="DBEEF4"/>
    <a:srgbClr val="808080"/>
    <a:srgbClr val="00A7D4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6977" autoAdjust="0"/>
  </p:normalViewPr>
  <p:slideViewPr>
    <p:cSldViewPr snapToGrid="0">
      <p:cViewPr varScale="1">
        <p:scale>
          <a:sx n="67" d="100"/>
          <a:sy n="67" d="100"/>
        </p:scale>
        <p:origin x="960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A52C2-11E1-42BB-85ED-05EAC59E43A4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2810C-20F8-4D11-8AD7-F23DF32786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5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80" y="5424810"/>
            <a:ext cx="8420100" cy="608676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779" y="6048374"/>
            <a:ext cx="8445345" cy="80962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7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6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4" y="2368552"/>
            <a:ext cx="9515475" cy="822324"/>
          </a:xfrm>
        </p:spPr>
        <p:txBody>
          <a:bodyPr anchor="b">
            <a:normAutofit/>
          </a:bodyPr>
          <a:lstStyle>
            <a:lvl1pPr algn="l">
              <a:defRPr sz="2800" b="0" cap="none" baseline="0">
                <a:solidFill>
                  <a:srgbClr val="003C7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4" y="3382963"/>
            <a:ext cx="9515475" cy="1500187"/>
          </a:xfrm>
        </p:spPr>
        <p:txBody>
          <a:bodyPr anchor="t"/>
          <a:lstStyle>
            <a:lvl1pPr marL="266700" indent="-266700">
              <a:spcBef>
                <a:spcPts val="600"/>
              </a:spcBef>
              <a:buClr>
                <a:srgbClr val="003C79"/>
              </a:buClr>
              <a:buFont typeface="Arial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 l="3387" t="5345" r="11982" b="66546"/>
          <a:stretch>
            <a:fillRect/>
          </a:stretch>
        </p:blipFill>
        <p:spPr bwMode="auto">
          <a:xfrm>
            <a:off x="200025" y="6578578"/>
            <a:ext cx="1171576" cy="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236669" y="3171825"/>
            <a:ext cx="9459781" cy="95250"/>
          </a:xfrm>
          <a:prstGeom prst="rect">
            <a:avLst/>
          </a:prstGeom>
          <a:gradFill flip="none" rotWithShape="1">
            <a:gsLst>
              <a:gs pos="20000">
                <a:srgbClr val="003C79"/>
              </a:gs>
              <a:gs pos="100000">
                <a:srgbClr val="00A7D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7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0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rgbClr val="003C7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rgbClr val="003C7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8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95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387" t="5345" r="11982" b="66546"/>
          <a:stretch>
            <a:fillRect/>
          </a:stretch>
        </p:blipFill>
        <p:spPr bwMode="auto">
          <a:xfrm>
            <a:off x="198817" y="5555586"/>
            <a:ext cx="338802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 flipV="1">
            <a:off x="0" y="2095499"/>
            <a:ext cx="9906000" cy="2752725"/>
          </a:xfrm>
          <a:prstGeom prst="rect">
            <a:avLst/>
          </a:prstGeom>
          <a:solidFill>
            <a:srgbClr val="003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0634" y="2099998"/>
            <a:ext cx="991663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0634" y="4852723"/>
            <a:ext cx="991663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58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83" y="190501"/>
            <a:ext cx="9606392" cy="732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83" y="1085851"/>
            <a:ext cx="9606392" cy="5362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Box 114"/>
          <p:cNvSpPr txBox="1">
            <a:spLocks noChangeArrowheads="1"/>
          </p:cNvSpPr>
          <p:nvPr/>
        </p:nvSpPr>
        <p:spPr bwMode="auto">
          <a:xfrm>
            <a:off x="9046353" y="6586137"/>
            <a:ext cx="7397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800" b="1" kern="0" dirty="0">
                <a:solidFill>
                  <a:srgbClr val="808080"/>
                </a:solidFill>
              </a:rPr>
              <a:t>Page </a:t>
            </a:r>
            <a:fld id="{5F73DCEA-7564-4B4F-89CD-24CC7B24A557}" type="slidenum">
              <a:rPr lang="en-US" sz="800" b="1" kern="0">
                <a:solidFill>
                  <a:srgbClr val="808080"/>
                </a:solidFill>
              </a:rPr>
              <a:pPr algn="r">
                <a:spcBef>
                  <a:spcPct val="0"/>
                </a:spcBef>
                <a:defRPr/>
              </a:pPr>
              <a:t>‹Nº›</a:t>
            </a:fld>
            <a:endParaRPr lang="en-US" sz="800" b="1" kern="0" dirty="0">
              <a:solidFill>
                <a:srgbClr val="808080"/>
              </a:solidFill>
            </a:endParaRPr>
          </a:p>
        </p:txBody>
      </p:sp>
      <p:sp>
        <p:nvSpPr>
          <p:cNvPr id="11" name="Text Box 115"/>
          <p:cNvSpPr txBox="1">
            <a:spLocks noChangeArrowheads="1"/>
          </p:cNvSpPr>
          <p:nvPr/>
        </p:nvSpPr>
        <p:spPr bwMode="auto">
          <a:xfrm>
            <a:off x="2285686" y="6593832"/>
            <a:ext cx="583723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700" kern="0" dirty="0" smtClean="0">
                <a:solidFill>
                  <a:srgbClr val="808080"/>
                </a:solidFill>
              </a:rPr>
              <a:t>© 2014 Life Length.  </a:t>
            </a:r>
            <a:r>
              <a:rPr lang="en-GB" sz="700" kern="0" dirty="0">
                <a:solidFill>
                  <a:srgbClr val="808080"/>
                </a:solidFill>
              </a:rPr>
              <a:t>All rights reserved. Reproduction of this document or any portion thereof without prior written consent is prohibited.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2651" y="903767"/>
            <a:ext cx="9473610" cy="63795"/>
          </a:xfrm>
          <a:prstGeom prst="rect">
            <a:avLst/>
          </a:prstGeom>
          <a:gradFill flip="none" rotWithShape="1">
            <a:gsLst>
              <a:gs pos="20000">
                <a:srgbClr val="003C79"/>
              </a:gs>
              <a:gs pos="100000">
                <a:srgbClr val="00A7D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 cstate="print"/>
          <a:srcRect l="3387" t="5345" r="11982" b="66546"/>
          <a:stretch>
            <a:fillRect/>
          </a:stretch>
        </p:blipFill>
        <p:spPr bwMode="auto">
          <a:xfrm>
            <a:off x="200025" y="6578578"/>
            <a:ext cx="1171576" cy="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053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3C79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rgbClr val="003C79"/>
        </a:buClr>
        <a:buFont typeface="Arial" pitchFamily="34" charset="0"/>
        <a:buChar char="•"/>
        <a:defRPr sz="1600" kern="1200">
          <a:solidFill>
            <a:srgbClr val="808080"/>
          </a:solidFill>
          <a:latin typeface="+mn-lt"/>
          <a:ea typeface="+mn-ea"/>
          <a:cs typeface="+mn-cs"/>
        </a:defRPr>
      </a:lvl1pPr>
      <a:lvl2pPr marL="457200" indent="-219075" algn="l" defTabSz="914400" rtl="0" eaLnBrk="1" latinLnBrk="0" hangingPunct="1">
        <a:spcBef>
          <a:spcPts val="600"/>
        </a:spcBef>
        <a:buClr>
          <a:srgbClr val="003C79"/>
        </a:buClr>
        <a:buFont typeface="Arial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609600" indent="-161925" algn="l" defTabSz="914400" rtl="0" eaLnBrk="1" latinLnBrk="0" hangingPunct="1">
        <a:spcBef>
          <a:spcPts val="400"/>
        </a:spcBef>
        <a:buClr>
          <a:srgbClr val="003C79"/>
        </a:buClr>
        <a:buFont typeface="Arial" pitchFamily="34" charset="0"/>
        <a:buChar char="•"/>
        <a:defRPr sz="1200" kern="1200">
          <a:solidFill>
            <a:srgbClr val="808080"/>
          </a:solidFill>
          <a:latin typeface="+mn-lt"/>
          <a:ea typeface="+mn-ea"/>
          <a:cs typeface="+mn-cs"/>
        </a:defRPr>
      </a:lvl3pPr>
      <a:lvl4pPr marL="819150" indent="-190500" algn="l" defTabSz="914400" rtl="0" eaLnBrk="1" latinLnBrk="0" hangingPunct="1">
        <a:spcBef>
          <a:spcPts val="200"/>
        </a:spcBef>
        <a:buClr>
          <a:srgbClr val="003C79"/>
        </a:buClr>
        <a:buFont typeface="Arial" pitchFamily="34" charset="0"/>
        <a:buChar char="–"/>
        <a:defRPr sz="1100" kern="1200">
          <a:solidFill>
            <a:srgbClr val="808080"/>
          </a:solidFill>
          <a:latin typeface="+mn-lt"/>
          <a:ea typeface="+mn-ea"/>
          <a:cs typeface="+mn-cs"/>
        </a:defRPr>
      </a:lvl4pPr>
      <a:lvl5pPr marL="1009650" indent="-190500" algn="l" defTabSz="914400" rtl="0" eaLnBrk="1" latinLnBrk="0" hangingPunct="1">
        <a:spcBef>
          <a:spcPts val="200"/>
        </a:spcBef>
        <a:buClr>
          <a:srgbClr val="003C79"/>
        </a:buClr>
        <a:buFont typeface="Arial" pitchFamily="34" charset="0"/>
        <a:buChar char="»"/>
        <a:defRPr sz="11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93" y="4451064"/>
            <a:ext cx="2571683" cy="17737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804" y="181179"/>
            <a:ext cx="9606392" cy="732954"/>
          </a:xfrm>
        </p:spPr>
        <p:txBody>
          <a:bodyPr/>
          <a:lstStyle/>
          <a:p>
            <a:r>
              <a:rPr lang="en-US" dirty="0" smtClean="0"/>
              <a:t>FOUR , complementary, Telomere Analyses Technologies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" y="1113487"/>
            <a:ext cx="1808018" cy="75230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06" y="1223168"/>
            <a:ext cx="1828800" cy="361604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229685" y="1003910"/>
            <a:ext cx="9476287" cy="2710259"/>
            <a:chOff x="-1573529" y="-268315"/>
            <a:chExt cx="10665733" cy="2649272"/>
          </a:xfrm>
        </p:grpSpPr>
        <p:sp>
          <p:nvSpPr>
            <p:cNvPr id="7" name="Rectangle 4"/>
            <p:cNvSpPr/>
            <p:nvPr/>
          </p:nvSpPr>
          <p:spPr>
            <a:xfrm>
              <a:off x="-1573529" y="-268315"/>
              <a:ext cx="5201823" cy="264927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17"/>
            <p:cNvSpPr/>
            <p:nvPr/>
          </p:nvSpPr>
          <p:spPr>
            <a:xfrm>
              <a:off x="3774483" y="-268314"/>
              <a:ext cx="5317721" cy="264927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229685" y="3766496"/>
            <a:ext cx="9476286" cy="2780680"/>
            <a:chOff x="533415" y="750628"/>
            <a:chExt cx="6423827" cy="1555844"/>
          </a:xfrm>
        </p:grpSpPr>
        <p:sp>
          <p:nvSpPr>
            <p:cNvPr id="10" name="Rectangle 21"/>
            <p:cNvSpPr/>
            <p:nvPr/>
          </p:nvSpPr>
          <p:spPr>
            <a:xfrm>
              <a:off x="533415" y="750628"/>
              <a:ext cx="3132988" cy="155584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22"/>
            <p:cNvSpPr/>
            <p:nvPr/>
          </p:nvSpPr>
          <p:spPr>
            <a:xfrm>
              <a:off x="3754451" y="750628"/>
              <a:ext cx="3202791" cy="155584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9"/>
          <p:cNvSpPr txBox="1"/>
          <p:nvPr/>
        </p:nvSpPr>
        <p:spPr>
          <a:xfrm>
            <a:off x="202242" y="1988618"/>
            <a:ext cx="1880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00A7D4"/>
                </a:solidFill>
              </a:rPr>
              <a:t>TAT®</a:t>
            </a:r>
            <a:r>
              <a:rPr lang="en-GB" sz="1500" dirty="0">
                <a:solidFill>
                  <a:srgbClr val="00A7D4"/>
                </a:solidFill>
              </a:rPr>
              <a:t> proprietary </a:t>
            </a:r>
            <a:r>
              <a:rPr lang="en-GB" sz="1500" dirty="0" smtClean="0">
                <a:solidFill>
                  <a:srgbClr val="00A7D4"/>
                </a:solidFill>
              </a:rPr>
              <a:t>for </a:t>
            </a:r>
            <a:r>
              <a:rPr lang="en-GB" sz="1500" dirty="0">
                <a:solidFill>
                  <a:srgbClr val="00A7D4"/>
                </a:solidFill>
              </a:rPr>
              <a:t>the quantification of </a:t>
            </a:r>
            <a:r>
              <a:rPr lang="en-GB" sz="1500" u="sng" dirty="0">
                <a:solidFill>
                  <a:srgbClr val="00A7D4"/>
                </a:solidFill>
              </a:rPr>
              <a:t>telomere length </a:t>
            </a:r>
            <a:r>
              <a:rPr lang="en-GB" sz="1500" dirty="0" smtClean="0">
                <a:solidFill>
                  <a:srgbClr val="00A7D4"/>
                </a:solidFill>
              </a:rPr>
              <a:t>individually</a:t>
            </a:r>
          </a:p>
          <a:p>
            <a:pPr algn="ctr"/>
            <a:r>
              <a:rPr lang="en-GB" sz="1500" dirty="0" smtClean="0">
                <a:solidFill>
                  <a:srgbClr val="00A7D4"/>
                </a:solidFill>
              </a:rPr>
              <a:t>(in blood samples and from cell culture)</a:t>
            </a:r>
            <a:endParaRPr lang="en-GB" sz="1500" dirty="0">
              <a:solidFill>
                <a:srgbClr val="00A7D4"/>
              </a:solidFill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07441" y="4092157"/>
            <a:ext cx="2194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00A7D4"/>
                </a:solidFill>
              </a:rPr>
              <a:t>TRAP</a:t>
            </a:r>
          </a:p>
          <a:p>
            <a:pPr algn="ctr"/>
            <a:r>
              <a:rPr lang="en-GB" sz="1500" dirty="0">
                <a:solidFill>
                  <a:srgbClr val="00A7D4"/>
                </a:solidFill>
              </a:rPr>
              <a:t>Telomeric Repeat Amplification Protocol</a:t>
            </a:r>
          </a:p>
          <a:p>
            <a:pPr algn="ctr"/>
            <a:r>
              <a:rPr lang="en-GB" sz="1500" dirty="0">
                <a:solidFill>
                  <a:srgbClr val="00A7D4"/>
                </a:solidFill>
              </a:rPr>
              <a:t> A highly sensitive measurement of </a:t>
            </a:r>
            <a:r>
              <a:rPr lang="en-GB" sz="1500" u="sng" dirty="0">
                <a:solidFill>
                  <a:srgbClr val="00A7D4"/>
                </a:solidFill>
              </a:rPr>
              <a:t>telomerase </a:t>
            </a:r>
            <a:r>
              <a:rPr lang="en-GB" sz="1500" u="sng" dirty="0" smtClean="0">
                <a:solidFill>
                  <a:srgbClr val="00A7D4"/>
                </a:solidFill>
              </a:rPr>
              <a:t>activity</a:t>
            </a:r>
          </a:p>
          <a:p>
            <a:pPr algn="ctr"/>
            <a:r>
              <a:rPr lang="en-GB" sz="1500" dirty="0" smtClean="0">
                <a:solidFill>
                  <a:srgbClr val="00A7D4"/>
                </a:solidFill>
              </a:rPr>
              <a:t>(in blood samples and from cell culture)</a:t>
            </a:r>
            <a:endParaRPr lang="en-GB" sz="1500" dirty="0">
              <a:solidFill>
                <a:srgbClr val="00A7D4"/>
              </a:solidFill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5186872" y="3934739"/>
            <a:ext cx="1963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00A7D4"/>
                </a:solidFill>
              </a:rPr>
              <a:t>TRF</a:t>
            </a:r>
          </a:p>
          <a:p>
            <a:pPr algn="ctr"/>
            <a:r>
              <a:rPr lang="en-GB" sz="1500" dirty="0">
                <a:solidFill>
                  <a:srgbClr val="00A7D4"/>
                </a:solidFill>
              </a:rPr>
              <a:t>Terminal Repeat Fragment Assay</a:t>
            </a:r>
          </a:p>
          <a:p>
            <a:pPr algn="ctr"/>
            <a:r>
              <a:rPr lang="en-GB" sz="1500" dirty="0">
                <a:solidFill>
                  <a:srgbClr val="00A7D4"/>
                </a:solidFill>
              </a:rPr>
              <a:t>A complementary assay for telomere length determination </a:t>
            </a:r>
            <a:r>
              <a:rPr lang="en-GB" sz="1500" dirty="0" smtClean="0">
                <a:solidFill>
                  <a:srgbClr val="00A7D4"/>
                </a:solidFill>
              </a:rPr>
              <a:t>(when </a:t>
            </a:r>
            <a:r>
              <a:rPr lang="en-GB" sz="1500" dirty="0">
                <a:solidFill>
                  <a:srgbClr val="00A7D4"/>
                </a:solidFill>
              </a:rPr>
              <a:t>only DNA is </a:t>
            </a:r>
            <a:r>
              <a:rPr lang="en-GB" sz="1500" dirty="0" smtClean="0">
                <a:solidFill>
                  <a:srgbClr val="00A7D4"/>
                </a:solidFill>
              </a:rPr>
              <a:t>available)</a:t>
            </a:r>
            <a:endParaRPr lang="en-GB" sz="1500" dirty="0">
              <a:solidFill>
                <a:srgbClr val="00A7D4"/>
              </a:solidFill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5032098" y="1804029"/>
            <a:ext cx="2558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00A7D4"/>
                </a:solidFill>
              </a:rPr>
              <a:t>TELOMAPPING®</a:t>
            </a:r>
            <a:r>
              <a:rPr lang="en-GB" sz="1500" dirty="0">
                <a:solidFill>
                  <a:srgbClr val="00A7D4"/>
                </a:solidFill>
              </a:rPr>
              <a:t> </a:t>
            </a:r>
            <a:r>
              <a:rPr lang="en-GB" sz="1500" dirty="0" smtClean="0">
                <a:solidFill>
                  <a:srgbClr val="00A7D4"/>
                </a:solidFill>
              </a:rPr>
              <a:t>patented </a:t>
            </a:r>
            <a:r>
              <a:rPr lang="en-GB" sz="1500" dirty="0">
                <a:solidFill>
                  <a:srgbClr val="00A7D4"/>
                </a:solidFill>
              </a:rPr>
              <a:t>methodology </a:t>
            </a:r>
            <a:r>
              <a:rPr lang="en-GB" sz="1500" u="sng" dirty="0" smtClean="0">
                <a:solidFill>
                  <a:srgbClr val="00A7D4"/>
                </a:solidFill>
              </a:rPr>
              <a:t>telomere length </a:t>
            </a:r>
            <a:r>
              <a:rPr lang="en-GB" sz="1500" dirty="0" smtClean="0">
                <a:solidFill>
                  <a:srgbClr val="00A7D4"/>
                </a:solidFill>
              </a:rPr>
              <a:t>is determined in </a:t>
            </a:r>
            <a:r>
              <a:rPr lang="en-GB" sz="1500" dirty="0">
                <a:solidFill>
                  <a:srgbClr val="00A7D4"/>
                </a:solidFill>
              </a:rPr>
              <a:t>tissue samples </a:t>
            </a:r>
            <a:endParaRPr lang="en-GB" sz="1500" dirty="0" smtClean="0">
              <a:solidFill>
                <a:srgbClr val="00A7D4"/>
              </a:solidFill>
            </a:endParaRPr>
          </a:p>
          <a:p>
            <a:pPr algn="ctr"/>
            <a:r>
              <a:rPr lang="en-GB" sz="1500" dirty="0" smtClean="0">
                <a:solidFill>
                  <a:srgbClr val="00A7D4"/>
                </a:solidFill>
              </a:rPr>
              <a:t>(</a:t>
            </a:r>
            <a:r>
              <a:rPr lang="en-GB" sz="1500" dirty="0">
                <a:solidFill>
                  <a:srgbClr val="00A7D4"/>
                </a:solidFill>
              </a:rPr>
              <a:t>biopsies)</a:t>
            </a:r>
          </a:p>
        </p:txBody>
      </p:sp>
      <p:pic>
        <p:nvPicPr>
          <p:cNvPr id="16" name="Picture 2" descr="D:\ML Cayuela\tumor2-1 to 2-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683" b="71319"/>
          <a:stretch/>
        </p:blipFill>
        <p:spPr bwMode="auto">
          <a:xfrm>
            <a:off x="7740936" y="1113487"/>
            <a:ext cx="1797650" cy="15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158" y="2591496"/>
            <a:ext cx="2132428" cy="111714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108" y="1598701"/>
            <a:ext cx="3226852" cy="1761527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72" y="3952495"/>
            <a:ext cx="1404270" cy="95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0770" y="4337071"/>
            <a:ext cx="2480397" cy="15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Life Length">
      <a:dk1>
        <a:sysClr val="windowText" lastClr="000000"/>
      </a:dk1>
      <a:lt1>
        <a:sysClr val="window" lastClr="FFFFFF"/>
      </a:lt1>
      <a:dk2>
        <a:srgbClr val="003C79"/>
      </a:dk2>
      <a:lt2>
        <a:srgbClr val="808080"/>
      </a:lt2>
      <a:accent1>
        <a:srgbClr val="003C79"/>
      </a:accent1>
      <a:accent2>
        <a:srgbClr val="00A7D4"/>
      </a:accent2>
      <a:accent3>
        <a:srgbClr val="808080"/>
      </a:accent3>
      <a:accent4>
        <a:srgbClr val="F79646"/>
      </a:accent4>
      <a:accent5>
        <a:srgbClr val="93CDDD"/>
      </a:accent5>
      <a:accent6>
        <a:srgbClr val="E0E0E0"/>
      </a:accent6>
      <a:hlink>
        <a:srgbClr val="003C79"/>
      </a:hlink>
      <a:folHlink>
        <a:srgbClr val="00A7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smtClean="0">
            <a:solidFill>
              <a:srgbClr val="80808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smtClean="0">
            <a:solidFill>
              <a:srgbClr val="80808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Life Length Template Final</Template>
  <TotalTime>1</TotalTime>
  <Words>81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1_Office Theme</vt:lpstr>
      <vt:lpstr>think-cell Slide</vt:lpstr>
      <vt:lpstr>FOUR , complementary, Telomere Analyses Technologies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, complementary, Telomere Analyses Technologies</dc:title>
  <dc:creator>Pilar Najarro</dc:creator>
  <cp:lastModifiedBy>Pilar Najarro</cp:lastModifiedBy>
  <cp:revision>1</cp:revision>
  <dcterms:created xsi:type="dcterms:W3CDTF">2014-11-18T10:16:40Z</dcterms:created>
  <dcterms:modified xsi:type="dcterms:W3CDTF">2014-11-18T10:18:05Z</dcterms:modified>
</cp:coreProperties>
</file>